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8"/>
  </p:notesMasterIdLst>
  <p:sldIdLst>
    <p:sldId id="256" r:id="rId2"/>
    <p:sldId id="265" r:id="rId3"/>
    <p:sldId id="264" r:id="rId4"/>
    <p:sldId id="262" r:id="rId5"/>
    <p:sldId id="266" r:id="rId6"/>
    <p:sldId id="263" r:id="rId7"/>
    <p:sldId id="258" r:id="rId8"/>
    <p:sldId id="261" r:id="rId9"/>
    <p:sldId id="277" r:id="rId10"/>
    <p:sldId id="272" r:id="rId11"/>
    <p:sldId id="271" r:id="rId12"/>
    <p:sldId id="260" r:id="rId13"/>
    <p:sldId id="270" r:id="rId14"/>
    <p:sldId id="275" r:id="rId15"/>
    <p:sldId id="276" r:id="rId16"/>
    <p:sldId id="28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95D"/>
    <a:srgbClr val="FDC00F"/>
    <a:srgbClr val="F02346"/>
    <a:srgbClr val="D00C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90992"/>
  </p:normalViewPr>
  <p:slideViewPr>
    <p:cSldViewPr snapToGrid="0" snapToObjects="1">
      <p:cViewPr varScale="1">
        <p:scale>
          <a:sx n="102" d="100"/>
          <a:sy n="102" d="100"/>
        </p:scale>
        <p:origin x="720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2F1AC3-AF90-6346-98DA-E37490883A19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1BAE83F2-7095-1345-AA06-7D9FC1BCBB7C}">
      <dgm:prSet phldrT="[Text]"/>
      <dgm:spPr>
        <a:solidFill>
          <a:srgbClr val="F02346">
            <a:alpha val="80000"/>
          </a:srgbClr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Montserrat" pitchFamily="2" charset="77"/>
            </a:rPr>
            <a:t>Monitoring</a:t>
          </a:r>
        </a:p>
      </dgm:t>
    </dgm:pt>
    <dgm:pt modelId="{16518C6C-F532-0A47-A753-517D207C5BFB}" type="parTrans" cxnId="{F1EBFA29-05C8-AC4D-9178-D3ED0BE0576A}">
      <dgm:prSet/>
      <dgm:spPr/>
      <dgm:t>
        <a:bodyPr/>
        <a:lstStyle/>
        <a:p>
          <a:endParaRPr lang="en-US"/>
        </a:p>
      </dgm:t>
    </dgm:pt>
    <dgm:pt modelId="{DED0A73F-B78D-0943-A2B7-2EA1D2619DF3}" type="sibTrans" cxnId="{F1EBFA29-05C8-AC4D-9178-D3ED0BE0576A}">
      <dgm:prSet/>
      <dgm:spPr>
        <a:solidFill>
          <a:schemeClr val="accent1">
            <a:tint val="60000"/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498B3D26-C8F6-DB42-BD85-71081A3A5C2B}">
      <dgm:prSet phldrT="[Text]"/>
      <dgm:spPr>
        <a:solidFill>
          <a:srgbClr val="FDC00F">
            <a:alpha val="80000"/>
          </a:srgbClr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Montserrat" pitchFamily="2" charset="77"/>
            </a:rPr>
            <a:t>Data Analysis</a:t>
          </a:r>
        </a:p>
      </dgm:t>
    </dgm:pt>
    <dgm:pt modelId="{B3DDBB40-FF59-C34D-9B9B-3CB8B638CBBE}" type="parTrans" cxnId="{064433C3-3AA5-434F-923E-CDC54F11151E}">
      <dgm:prSet/>
      <dgm:spPr/>
      <dgm:t>
        <a:bodyPr/>
        <a:lstStyle/>
        <a:p>
          <a:endParaRPr lang="en-US"/>
        </a:p>
      </dgm:t>
    </dgm:pt>
    <dgm:pt modelId="{BB53E23C-1558-6842-B08E-E09BF01B5F8C}" type="sibTrans" cxnId="{064433C3-3AA5-434F-923E-CDC54F11151E}">
      <dgm:prSet/>
      <dgm:spPr>
        <a:solidFill>
          <a:schemeClr val="accent1">
            <a:tint val="60000"/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9A889D45-A3DE-F445-B415-F53D0364CF9A}">
      <dgm:prSet phldrT="[Text]"/>
      <dgm:spPr>
        <a:solidFill>
          <a:schemeClr val="accent1">
            <a:hueOff val="0"/>
            <a:satOff val="0"/>
            <a:lumOff val="0"/>
            <a:alpha val="80000"/>
          </a:schemeClr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Montserrat" pitchFamily="2" charset="77"/>
            </a:rPr>
            <a:t>Advanced modelling</a:t>
          </a:r>
        </a:p>
      </dgm:t>
    </dgm:pt>
    <dgm:pt modelId="{49A91BDC-6093-B041-A7C9-C1AC21430A19}" type="parTrans" cxnId="{F23BA5E0-DAF6-9A4E-B325-A1FB67DE9701}">
      <dgm:prSet/>
      <dgm:spPr/>
      <dgm:t>
        <a:bodyPr/>
        <a:lstStyle/>
        <a:p>
          <a:endParaRPr lang="en-US"/>
        </a:p>
      </dgm:t>
    </dgm:pt>
    <dgm:pt modelId="{F625BB3F-59EC-6C41-9409-5F39E4EA7903}" type="sibTrans" cxnId="{F23BA5E0-DAF6-9A4E-B325-A1FB67DE9701}">
      <dgm:prSet/>
      <dgm:spPr/>
      <dgm:t>
        <a:bodyPr/>
        <a:lstStyle/>
        <a:p>
          <a:endParaRPr lang="en-US"/>
        </a:p>
      </dgm:t>
    </dgm:pt>
    <dgm:pt modelId="{D22543C4-51A3-BF46-8710-F3CA69355869}" type="pres">
      <dgm:prSet presAssocID="{3B2F1AC3-AF90-6346-98DA-E37490883A19}" presName="Name0" presStyleCnt="0">
        <dgm:presLayoutVars>
          <dgm:dir/>
          <dgm:resizeHandles val="exact"/>
        </dgm:presLayoutVars>
      </dgm:prSet>
      <dgm:spPr/>
    </dgm:pt>
    <dgm:pt modelId="{40F508E2-D104-6A48-BF1D-AE0510574C1C}" type="pres">
      <dgm:prSet presAssocID="{1BAE83F2-7095-1345-AA06-7D9FC1BCBB7C}" presName="node" presStyleLbl="node1" presStyleIdx="0" presStyleCnt="3">
        <dgm:presLayoutVars>
          <dgm:bulletEnabled val="1"/>
        </dgm:presLayoutVars>
      </dgm:prSet>
      <dgm:spPr/>
    </dgm:pt>
    <dgm:pt modelId="{A455B0A5-EC5A-8146-ACC0-6483EE8B1AFA}" type="pres">
      <dgm:prSet presAssocID="{DED0A73F-B78D-0943-A2B7-2EA1D2619DF3}" presName="sibTrans" presStyleLbl="sibTrans2D1" presStyleIdx="0" presStyleCnt="2"/>
      <dgm:spPr/>
    </dgm:pt>
    <dgm:pt modelId="{38E0832C-79BE-1345-B5FC-26AADC62E25E}" type="pres">
      <dgm:prSet presAssocID="{DED0A73F-B78D-0943-A2B7-2EA1D2619DF3}" presName="connectorText" presStyleLbl="sibTrans2D1" presStyleIdx="0" presStyleCnt="2"/>
      <dgm:spPr/>
    </dgm:pt>
    <dgm:pt modelId="{141353E4-636D-1B45-BB95-C1B76D75B1CC}" type="pres">
      <dgm:prSet presAssocID="{498B3D26-C8F6-DB42-BD85-71081A3A5C2B}" presName="node" presStyleLbl="node1" presStyleIdx="1" presStyleCnt="3">
        <dgm:presLayoutVars>
          <dgm:bulletEnabled val="1"/>
        </dgm:presLayoutVars>
      </dgm:prSet>
      <dgm:spPr/>
    </dgm:pt>
    <dgm:pt modelId="{D83ABADF-7965-3D45-B90E-F93487788E31}" type="pres">
      <dgm:prSet presAssocID="{BB53E23C-1558-6842-B08E-E09BF01B5F8C}" presName="sibTrans" presStyleLbl="sibTrans2D1" presStyleIdx="1" presStyleCnt="2" custLinFactY="100000" custLinFactNeighborX="-73795" custLinFactNeighborY="168547"/>
      <dgm:spPr/>
    </dgm:pt>
    <dgm:pt modelId="{C6D114E2-AD97-CA43-B304-B4F03F399FF4}" type="pres">
      <dgm:prSet presAssocID="{BB53E23C-1558-6842-B08E-E09BF01B5F8C}" presName="connectorText" presStyleLbl="sibTrans2D1" presStyleIdx="1" presStyleCnt="2"/>
      <dgm:spPr/>
    </dgm:pt>
    <dgm:pt modelId="{57C6F218-C170-BA4D-A328-F9F8BC1B25EB}" type="pres">
      <dgm:prSet presAssocID="{9A889D45-A3DE-F445-B415-F53D0364CF9A}" presName="node" presStyleLbl="node1" presStyleIdx="2" presStyleCnt="3">
        <dgm:presLayoutVars>
          <dgm:bulletEnabled val="1"/>
        </dgm:presLayoutVars>
      </dgm:prSet>
      <dgm:spPr/>
    </dgm:pt>
  </dgm:ptLst>
  <dgm:cxnLst>
    <dgm:cxn modelId="{9D13B30D-A3F9-1C40-AA13-28D76BB74C2A}" type="presOf" srcId="{1BAE83F2-7095-1345-AA06-7D9FC1BCBB7C}" destId="{40F508E2-D104-6A48-BF1D-AE0510574C1C}" srcOrd="0" destOrd="0" presId="urn:microsoft.com/office/officeart/2005/8/layout/process1"/>
    <dgm:cxn modelId="{F1EBFA29-05C8-AC4D-9178-D3ED0BE0576A}" srcId="{3B2F1AC3-AF90-6346-98DA-E37490883A19}" destId="{1BAE83F2-7095-1345-AA06-7D9FC1BCBB7C}" srcOrd="0" destOrd="0" parTransId="{16518C6C-F532-0A47-A753-517D207C5BFB}" sibTransId="{DED0A73F-B78D-0943-A2B7-2EA1D2619DF3}"/>
    <dgm:cxn modelId="{36301A4E-223F-1A48-83AE-BA548D47295E}" type="presOf" srcId="{BB53E23C-1558-6842-B08E-E09BF01B5F8C}" destId="{C6D114E2-AD97-CA43-B304-B4F03F399FF4}" srcOrd="1" destOrd="0" presId="urn:microsoft.com/office/officeart/2005/8/layout/process1"/>
    <dgm:cxn modelId="{922AE852-7D7A-154D-97C0-7D6FD399DDAE}" type="presOf" srcId="{BB53E23C-1558-6842-B08E-E09BF01B5F8C}" destId="{D83ABADF-7965-3D45-B90E-F93487788E31}" srcOrd="0" destOrd="0" presId="urn:microsoft.com/office/officeart/2005/8/layout/process1"/>
    <dgm:cxn modelId="{8AC7476A-F5A2-6144-9E6F-AFC4975877D3}" type="presOf" srcId="{498B3D26-C8F6-DB42-BD85-71081A3A5C2B}" destId="{141353E4-636D-1B45-BB95-C1B76D75B1CC}" srcOrd="0" destOrd="0" presId="urn:microsoft.com/office/officeart/2005/8/layout/process1"/>
    <dgm:cxn modelId="{16D99F95-0B96-7640-8AA0-5B420CB10D71}" type="presOf" srcId="{DED0A73F-B78D-0943-A2B7-2EA1D2619DF3}" destId="{38E0832C-79BE-1345-B5FC-26AADC62E25E}" srcOrd="1" destOrd="0" presId="urn:microsoft.com/office/officeart/2005/8/layout/process1"/>
    <dgm:cxn modelId="{064433C3-3AA5-434F-923E-CDC54F11151E}" srcId="{3B2F1AC3-AF90-6346-98DA-E37490883A19}" destId="{498B3D26-C8F6-DB42-BD85-71081A3A5C2B}" srcOrd="1" destOrd="0" parTransId="{B3DDBB40-FF59-C34D-9B9B-3CB8B638CBBE}" sibTransId="{BB53E23C-1558-6842-B08E-E09BF01B5F8C}"/>
    <dgm:cxn modelId="{DB1FB0C4-63B5-4445-8B07-B2B4A6A931B6}" type="presOf" srcId="{9A889D45-A3DE-F445-B415-F53D0364CF9A}" destId="{57C6F218-C170-BA4D-A328-F9F8BC1B25EB}" srcOrd="0" destOrd="0" presId="urn:microsoft.com/office/officeart/2005/8/layout/process1"/>
    <dgm:cxn modelId="{F23BA5E0-DAF6-9A4E-B325-A1FB67DE9701}" srcId="{3B2F1AC3-AF90-6346-98DA-E37490883A19}" destId="{9A889D45-A3DE-F445-B415-F53D0364CF9A}" srcOrd="2" destOrd="0" parTransId="{49A91BDC-6093-B041-A7C9-C1AC21430A19}" sibTransId="{F625BB3F-59EC-6C41-9409-5F39E4EA7903}"/>
    <dgm:cxn modelId="{25D4E1F4-8BC2-2E42-B8A3-145EBAEDB7E6}" type="presOf" srcId="{3B2F1AC3-AF90-6346-98DA-E37490883A19}" destId="{D22543C4-51A3-BF46-8710-F3CA69355869}" srcOrd="0" destOrd="0" presId="urn:microsoft.com/office/officeart/2005/8/layout/process1"/>
    <dgm:cxn modelId="{401A49FB-6C20-5646-A879-93524507DFE7}" type="presOf" srcId="{DED0A73F-B78D-0943-A2B7-2EA1D2619DF3}" destId="{A455B0A5-EC5A-8146-ACC0-6483EE8B1AFA}" srcOrd="0" destOrd="0" presId="urn:microsoft.com/office/officeart/2005/8/layout/process1"/>
    <dgm:cxn modelId="{5DA6229F-8F8F-3E44-91B9-30FD9C32F559}" type="presParOf" srcId="{D22543C4-51A3-BF46-8710-F3CA69355869}" destId="{40F508E2-D104-6A48-BF1D-AE0510574C1C}" srcOrd="0" destOrd="0" presId="urn:microsoft.com/office/officeart/2005/8/layout/process1"/>
    <dgm:cxn modelId="{76E9E503-90A1-8B4F-AEEF-8E51A91F9890}" type="presParOf" srcId="{D22543C4-51A3-BF46-8710-F3CA69355869}" destId="{A455B0A5-EC5A-8146-ACC0-6483EE8B1AFA}" srcOrd="1" destOrd="0" presId="urn:microsoft.com/office/officeart/2005/8/layout/process1"/>
    <dgm:cxn modelId="{63496B8B-1120-414E-95A9-BBA4CF20FFFE}" type="presParOf" srcId="{A455B0A5-EC5A-8146-ACC0-6483EE8B1AFA}" destId="{38E0832C-79BE-1345-B5FC-26AADC62E25E}" srcOrd="0" destOrd="0" presId="urn:microsoft.com/office/officeart/2005/8/layout/process1"/>
    <dgm:cxn modelId="{8AF37A75-314F-5544-A381-EFA27E16C6E1}" type="presParOf" srcId="{D22543C4-51A3-BF46-8710-F3CA69355869}" destId="{141353E4-636D-1B45-BB95-C1B76D75B1CC}" srcOrd="2" destOrd="0" presId="urn:microsoft.com/office/officeart/2005/8/layout/process1"/>
    <dgm:cxn modelId="{2CDB7005-2B44-7348-8698-74F1E8394F40}" type="presParOf" srcId="{D22543C4-51A3-BF46-8710-F3CA69355869}" destId="{D83ABADF-7965-3D45-B90E-F93487788E31}" srcOrd="3" destOrd="0" presId="urn:microsoft.com/office/officeart/2005/8/layout/process1"/>
    <dgm:cxn modelId="{B2259F38-8593-0E4C-AE7C-53887FDA4C6B}" type="presParOf" srcId="{D83ABADF-7965-3D45-B90E-F93487788E31}" destId="{C6D114E2-AD97-CA43-B304-B4F03F399FF4}" srcOrd="0" destOrd="0" presId="urn:microsoft.com/office/officeart/2005/8/layout/process1"/>
    <dgm:cxn modelId="{D4DE3F82-0C9B-9047-BA00-B4E6372730C6}" type="presParOf" srcId="{D22543C4-51A3-BF46-8710-F3CA69355869}" destId="{57C6F218-C170-BA4D-A328-F9F8BC1B25EB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2F1AC3-AF90-6346-98DA-E37490883A19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D22543C4-51A3-BF46-8710-F3CA69355869}" type="pres">
      <dgm:prSet presAssocID="{3B2F1AC3-AF90-6346-98DA-E37490883A19}" presName="Name0" presStyleCnt="0">
        <dgm:presLayoutVars>
          <dgm:dir/>
          <dgm:resizeHandles val="exact"/>
        </dgm:presLayoutVars>
      </dgm:prSet>
      <dgm:spPr/>
    </dgm:pt>
  </dgm:ptLst>
  <dgm:cxnLst>
    <dgm:cxn modelId="{25D4E1F4-8BC2-2E42-B8A3-145EBAEDB7E6}" type="presOf" srcId="{3B2F1AC3-AF90-6346-98DA-E37490883A19}" destId="{D22543C4-51A3-BF46-8710-F3CA69355869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F508E2-D104-6A48-BF1D-AE0510574C1C}">
      <dsp:nvSpPr>
        <dsp:cNvPr id="0" name=""/>
        <dsp:cNvSpPr/>
      </dsp:nvSpPr>
      <dsp:spPr>
        <a:xfrm>
          <a:off x="8819" y="1248073"/>
          <a:ext cx="2635916" cy="1581549"/>
        </a:xfrm>
        <a:prstGeom prst="roundRect">
          <a:avLst>
            <a:gd name="adj" fmla="val 10000"/>
          </a:avLst>
        </a:prstGeom>
        <a:solidFill>
          <a:srgbClr val="F02346">
            <a:alpha val="8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>
              <a:solidFill>
                <a:schemeClr val="bg1"/>
              </a:solidFill>
              <a:latin typeface="Montserrat" pitchFamily="2" charset="77"/>
            </a:rPr>
            <a:t>Monitoring</a:t>
          </a:r>
        </a:p>
      </dsp:txBody>
      <dsp:txXfrm>
        <a:off x="55141" y="1294395"/>
        <a:ext cx="2543272" cy="1488905"/>
      </dsp:txXfrm>
    </dsp:sp>
    <dsp:sp modelId="{A455B0A5-EC5A-8146-ACC0-6483EE8B1AFA}">
      <dsp:nvSpPr>
        <dsp:cNvPr id="0" name=""/>
        <dsp:cNvSpPr/>
      </dsp:nvSpPr>
      <dsp:spPr>
        <a:xfrm>
          <a:off x="2908327" y="1711994"/>
          <a:ext cx="558814" cy="65370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2908327" y="1842735"/>
        <a:ext cx="391170" cy="392225"/>
      </dsp:txXfrm>
    </dsp:sp>
    <dsp:sp modelId="{141353E4-636D-1B45-BB95-C1B76D75B1CC}">
      <dsp:nvSpPr>
        <dsp:cNvPr id="0" name=""/>
        <dsp:cNvSpPr/>
      </dsp:nvSpPr>
      <dsp:spPr>
        <a:xfrm>
          <a:off x="3699102" y="1248073"/>
          <a:ext cx="2635916" cy="1581549"/>
        </a:xfrm>
        <a:prstGeom prst="roundRect">
          <a:avLst>
            <a:gd name="adj" fmla="val 10000"/>
          </a:avLst>
        </a:prstGeom>
        <a:solidFill>
          <a:srgbClr val="FDC00F">
            <a:alpha val="80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>
              <a:solidFill>
                <a:schemeClr val="bg1"/>
              </a:solidFill>
              <a:latin typeface="Montserrat" pitchFamily="2" charset="77"/>
            </a:rPr>
            <a:t>Data Analysis</a:t>
          </a:r>
        </a:p>
      </dsp:txBody>
      <dsp:txXfrm>
        <a:off x="3745424" y="1294395"/>
        <a:ext cx="2543272" cy="1488905"/>
      </dsp:txXfrm>
    </dsp:sp>
    <dsp:sp modelId="{D83ABADF-7965-3D45-B90E-F93487788E31}">
      <dsp:nvSpPr>
        <dsp:cNvPr id="0" name=""/>
        <dsp:cNvSpPr/>
      </dsp:nvSpPr>
      <dsp:spPr>
        <a:xfrm>
          <a:off x="6186233" y="3467505"/>
          <a:ext cx="558814" cy="65370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6186233" y="3598246"/>
        <a:ext cx="391170" cy="392225"/>
      </dsp:txXfrm>
    </dsp:sp>
    <dsp:sp modelId="{57C6F218-C170-BA4D-A328-F9F8BC1B25EB}">
      <dsp:nvSpPr>
        <dsp:cNvPr id="0" name=""/>
        <dsp:cNvSpPr/>
      </dsp:nvSpPr>
      <dsp:spPr>
        <a:xfrm>
          <a:off x="7389385" y="1248073"/>
          <a:ext cx="2635916" cy="15815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 val="8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>
              <a:solidFill>
                <a:schemeClr val="bg1"/>
              </a:solidFill>
              <a:latin typeface="Montserrat" pitchFamily="2" charset="77"/>
            </a:rPr>
            <a:t>Advanced modelling</a:t>
          </a:r>
        </a:p>
      </dsp:txBody>
      <dsp:txXfrm>
        <a:off x="7435707" y="1294395"/>
        <a:ext cx="2543272" cy="14889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tiff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5A427-B6A4-4648-B10A-60E59C0589F6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98636-47D2-8749-9B26-1EC7F2495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482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163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9439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86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1124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Front end – Just UI with API scalability to any other Back end you prefer</a:t>
            </a:r>
          </a:p>
          <a:p>
            <a:r>
              <a:rPr lang="en-US" dirty="0"/>
              <a:t>Back end – If more data could have avoid Hybrid Algorithm -&gt; Straight up ML with large datasets yield better results.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435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957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97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24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149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844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983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43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78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Centralised</a:t>
            </a:r>
            <a:r>
              <a:rPr lang="en-US" dirty="0"/>
              <a:t> platform for users to access personalized content and services</a:t>
            </a:r>
          </a:p>
          <a:p>
            <a:pPr>
              <a:buFontTx/>
              <a:buChar char="-"/>
            </a:pPr>
            <a:r>
              <a:rPr lang="en-US" dirty="0"/>
              <a:t>Resources for 1-to-1 counselling are limited</a:t>
            </a:r>
          </a:p>
          <a:p>
            <a:pPr>
              <a:buFontTx/>
              <a:buChar char="-"/>
            </a:pPr>
            <a:r>
              <a:rPr lang="en-US" dirty="0"/>
              <a:t>Website has many resources, but is difficult to navigate</a:t>
            </a:r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298636-47D2-8749-9B26-1EC7F2495C3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37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8D9E7-DD01-294C-964D-23EF4955F9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7E3BC-0C56-3946-9D79-A02571FAC2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6DFD7-4592-C34D-9FE5-0DE080A40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032FA-C3AB-6349-853C-A9AFB8925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A8C5D-7266-F744-B8B4-1D8FFAC5A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708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A8B6C-2576-E64B-B017-461AD9C25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7456B2-8953-3C4D-9DCA-4B3A0F9E46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78A6C-7417-0C47-A0CB-A387F72ED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2A873-E57A-8A4C-A38F-2FC1798E4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4B0D4-A2B1-EC47-95E8-A8DCA811D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823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CC69C5-BD0F-3F4C-AB3A-9C7900604C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8B1D3-8393-8347-8263-33EFECA9B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7607B-A5B3-AC4E-AD1C-E67EC98A9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D229F-4CD8-B441-8B82-B2F7DD2A1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2C2EF-572A-214D-8226-BCD369F45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407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BCA22-8385-8340-B186-1AD762CC6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F6288-2C4E-294D-BE06-046E0B270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285CB-1A84-2E40-88CB-C9D37B513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7B8B8-745C-9B43-8BBC-2CB15B2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C8D59-72FD-1947-BF1E-ED0D29AB4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65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D9335-CB29-CD47-8543-09C4507AF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82E78-7ED8-5A48-B7B9-169211CC9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9FEEDA-CBBD-2C4F-8947-D9730E332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73293-A7BA-6641-9BA4-8CCF5E68C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61167-74B3-D84D-9AA5-6554285FD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777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71FB4-5ADF-3E4C-AB68-4983818C0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ED6C0-ECC6-2E4A-B006-CF9C925487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A6A5D9-0506-7D48-8187-E0CA96BBC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C582C3-6A83-E340-97B8-A431A791D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79192F-0394-8847-BDA2-690F6A703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771FB-049F-8A4D-946C-35C9219CD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63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A8D60-7A21-B144-836A-CD02A831B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C899EB-548E-4C4C-8FB6-32DC6BFF8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AC726-41DD-0245-9A9E-EA0553C38C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F73296-A475-1643-891E-DE78FB79A1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DEABD9-B42D-3E4A-81FF-A02901940F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5AB361-A3CA-1E41-A387-932812DC9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F0EB65-2731-4242-89F6-AFD8BEAFF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B160DC-FDD1-0D4E-B8E3-E450F3A46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13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7498-F01D-C248-AA38-53127961E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F4A1FD-7641-074B-A767-6B1148AE9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6E09E4-63ED-8A4C-B352-B8F8E0798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BAF71F-165D-3E4D-92F0-9367349A1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24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C1C14C-30BB-CB44-97B3-9147D26AF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40CF6A-3D64-3B43-ACA0-8A1595482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B03DB4-B2DA-7C42-BBCF-C7FAD0BC8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492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70487-8264-0440-92D5-B4BC8D72C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0480B-6445-654B-BB04-853168547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AC4248-74FA-1645-8F57-55BCECD7A8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938294-E42D-CF4A-A55F-11E543634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1CEDC-DAA9-4A40-9057-2A7E095FE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FB7809-82A2-264E-89E1-99BA2DDCA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413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644B9-A12E-BB4E-A25C-C9454748E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65B0B7-7092-A44D-AC6C-C3EDE69AE9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66469-7891-9A45-8A3B-9BA75F5966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EB02C-E24C-7E4C-9610-536955BDF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F4A7AE-5FE0-C04C-BFAF-667CF7C5E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82AD4-5655-BD4A-8E43-7FD64301E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94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A42638-4E64-B74F-832A-3C0971973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15C52-531E-0A49-A368-28DCA4982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6311B-3965-EA42-B342-FE41C4612C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EDD9B-DE8D-FC4C-B284-E14F44068E17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BA4A7-C3FD-BC4C-A39A-94707C7B5C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6C152-FF3F-E64A-91C2-2DBF9907B8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74C97-7E4D-434F-B4F2-E35267254D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12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www.google.com/url?sa=i&amp;rct=j&amp;q=&amp;esrc=s&amp;source=images&amp;cd=&amp;ved=2ahUKEwjP993As8neAhVExhoKHRu8CzoQjRx6BAgBEAU&amp;url=https://nodejs.org/en/about/resources/&amp;psig=AOvVaw0kL3BybjUklfSywMPpx_MB&amp;ust=1541924764335323" TargetMode="External"/><Relationship Id="rId7" Type="http://schemas.openxmlformats.org/officeDocument/2006/relationships/hyperlink" Target="https://www.google.com/url?sa=i&amp;rct=j&amp;q=&amp;esrc=s&amp;source=images&amp;cd=&amp;ved=2ahUKEwiX0cbUtMneAhUNVhoKHSFjBmIQjRx6BAgBEAU&amp;url=http://www.stickpng.com/img/icons-logos-emojis/tech-companies/python-logo&amp;psig=AOvVaw0CFV1lXxW_mJUGX1Cdxvqk&amp;ust=1541925074565891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19.tiff"/><Relationship Id="rId5" Type="http://schemas.openxmlformats.org/officeDocument/2006/relationships/hyperlink" Target="https://www.google.com/url?sa=i&amp;rct=j&amp;q=&amp;esrc=s&amp;source=images&amp;cd=&amp;ved=2ahUKEwiPrtT5s8neAhVLxxoKHbVRANMQjRx6BAgBEAU&amp;url=https://freebiesupply.com/logos/socket-io-logo/&amp;psig=AOvVaw0o2Wb9j6-EYZ2PJV8oPIwi&amp;ust=1541924794872732" TargetMode="External"/><Relationship Id="rId10" Type="http://schemas.openxmlformats.org/officeDocument/2006/relationships/image" Target="../media/image18.tiff"/><Relationship Id="rId4" Type="http://schemas.openxmlformats.org/officeDocument/2006/relationships/image" Target="../media/image14.png"/><Relationship Id="rId9" Type="http://schemas.openxmlformats.org/officeDocument/2006/relationships/image" Target="../media/image17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ved=2ahUKEwjJrd-3s8neAhXFyIUKHWVrDikQjRx6BAgBEAU&amp;url=https://en.wikipedia.org/wiki/File:Dialogflow_logo.svg&amp;psig=AOvVaw07IQh23iDZzP6mLO5wBtTk&amp;ust=1541924744434494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the mix png">
            <a:extLst>
              <a:ext uri="{FF2B5EF4-FFF2-40B4-BE49-F238E27FC236}">
                <a16:creationId xmlns:a16="http://schemas.microsoft.com/office/drawing/2014/main" id="{294F0A77-772D-FB41-BCA5-39C11E418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06" y="1193308"/>
            <a:ext cx="10929788" cy="327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2B942B-A2E9-544D-B60C-0802F5CBBA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7861" y="4770501"/>
            <a:ext cx="3208216" cy="1878265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latin typeface="Montserrat" pitchFamily="2" charset="77"/>
              </a:rPr>
              <a:t>Patrick Wu</a:t>
            </a:r>
            <a:br>
              <a:rPr lang="en-US" sz="2000" dirty="0">
                <a:latin typeface="Montserrat" pitchFamily="2" charset="77"/>
              </a:rPr>
            </a:br>
            <a:r>
              <a:rPr lang="en-US" sz="2000" dirty="0">
                <a:latin typeface="Montserrat" pitchFamily="2" charset="77"/>
              </a:rPr>
              <a:t>Shawn Tan</a:t>
            </a:r>
            <a:br>
              <a:rPr lang="en-US" sz="2000" dirty="0">
                <a:latin typeface="Montserrat" pitchFamily="2" charset="77"/>
              </a:rPr>
            </a:br>
            <a:r>
              <a:rPr lang="en-US" sz="2000" dirty="0">
                <a:latin typeface="Montserrat" pitchFamily="2" charset="77"/>
              </a:rPr>
              <a:t>George </a:t>
            </a:r>
            <a:r>
              <a:rPr lang="en-US" sz="2000" dirty="0" err="1">
                <a:latin typeface="Montserrat" pitchFamily="2" charset="77"/>
              </a:rPr>
              <a:t>Millo</a:t>
            </a:r>
            <a:br>
              <a:rPr lang="en-US" sz="2000" dirty="0">
                <a:latin typeface="Montserrat" pitchFamily="2" charset="77"/>
              </a:rPr>
            </a:br>
            <a:r>
              <a:rPr lang="en-US" sz="2000" dirty="0">
                <a:latin typeface="Montserrat" pitchFamily="2" charset="77"/>
              </a:rPr>
              <a:t>Ashly Lau</a:t>
            </a:r>
            <a:br>
              <a:rPr lang="en-US" sz="2000" dirty="0">
                <a:latin typeface="Montserrat" pitchFamily="2" charset="77"/>
              </a:rPr>
            </a:br>
            <a:r>
              <a:rPr lang="en-US" sz="2000" dirty="0">
                <a:latin typeface="Montserrat" pitchFamily="2" charset="77"/>
              </a:rPr>
              <a:t>Joel </a:t>
            </a:r>
            <a:r>
              <a:rPr lang="en-US" sz="2000" dirty="0" err="1">
                <a:latin typeface="Montserrat" pitchFamily="2" charset="77"/>
              </a:rPr>
              <a:t>Ngana</a:t>
            </a:r>
            <a:br>
              <a:rPr lang="en-US" sz="2000" dirty="0">
                <a:latin typeface="Montserrat" pitchFamily="2" charset="77"/>
              </a:rPr>
            </a:br>
            <a:r>
              <a:rPr lang="en-US" sz="2000" dirty="0">
                <a:latin typeface="Montserrat" pitchFamily="2" charset="77"/>
              </a:rPr>
              <a:t>Paulina </a:t>
            </a:r>
            <a:r>
              <a:rPr lang="en-US" sz="2000" dirty="0" err="1">
                <a:latin typeface="Montserrat" pitchFamily="2" charset="77"/>
              </a:rPr>
              <a:t>Kulyte</a:t>
            </a:r>
            <a:endParaRPr lang="en-US" sz="2000" dirty="0">
              <a:latin typeface="Montserrat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BFCEEB-DBC7-CD4A-B484-80A8E2486F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2815" y="4862278"/>
            <a:ext cx="5305616" cy="66163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AF00"/>
                </a:solidFill>
                <a:latin typeface="Montserrat" pitchFamily="2" charset="77"/>
              </a:rPr>
              <a:t>Group 19 - Patrick &amp; The Crew</a:t>
            </a:r>
          </a:p>
        </p:txBody>
      </p:sp>
      <p:sp>
        <p:nvSpPr>
          <p:cNvPr id="6" name="AutoShape 8" descr="Image result for patrick spongebob png">
            <a:extLst>
              <a:ext uri="{FF2B5EF4-FFF2-40B4-BE49-F238E27FC236}">
                <a16:creationId xmlns:a16="http://schemas.microsoft.com/office/drawing/2014/main" id="{8D09C96E-4C4A-A94F-82C2-326421E5D29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65600" y="1238250"/>
            <a:ext cx="3860800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30" name="Picture 10" descr="Image result for patrick spongebob png">
            <a:extLst>
              <a:ext uri="{FF2B5EF4-FFF2-40B4-BE49-F238E27FC236}">
                <a16:creationId xmlns:a16="http://schemas.microsoft.com/office/drawing/2014/main" id="{79A99906-8767-4943-AA84-1FEDA04F7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36" y="141639"/>
            <a:ext cx="1500094" cy="1633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Image result for mr krabs png">
            <a:extLst>
              <a:ext uri="{FF2B5EF4-FFF2-40B4-BE49-F238E27FC236}">
                <a16:creationId xmlns:a16="http://schemas.microsoft.com/office/drawing/2014/main" id="{27D8C576-F5AB-2540-85AF-4C01E82B6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9261" y="178407"/>
            <a:ext cx="1546826" cy="1633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4" name="Picture 14" descr="Image result for squidward tentacles png">
            <a:extLst>
              <a:ext uri="{FF2B5EF4-FFF2-40B4-BE49-F238E27FC236}">
                <a16:creationId xmlns:a16="http://schemas.microsoft.com/office/drawing/2014/main" id="{79B6936C-B5E0-D847-87DB-04ACBF27F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8539" y="209234"/>
            <a:ext cx="1126860" cy="1571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6" name="Picture 16" descr="Image result for spongebob squarepants png">
            <a:extLst>
              <a:ext uri="{FF2B5EF4-FFF2-40B4-BE49-F238E27FC236}">
                <a16:creationId xmlns:a16="http://schemas.microsoft.com/office/drawing/2014/main" id="{FA26F3CC-E0A7-5C41-B386-D91AB9D5F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610" y="410427"/>
            <a:ext cx="1721406" cy="1443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0" name="Picture 20" descr="Image result for plankton png">
            <a:extLst>
              <a:ext uri="{FF2B5EF4-FFF2-40B4-BE49-F238E27FC236}">
                <a16:creationId xmlns:a16="http://schemas.microsoft.com/office/drawing/2014/main" id="{308505A3-EE0B-0B40-80EF-1FC3191A5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48620" y="128018"/>
            <a:ext cx="1270963" cy="1698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2" name="Picture 22" descr="Image result for gary png">
            <a:extLst>
              <a:ext uri="{FF2B5EF4-FFF2-40B4-BE49-F238E27FC236}">
                <a16:creationId xmlns:a16="http://schemas.microsoft.com/office/drawing/2014/main" id="{95D37871-BE17-2D45-85CC-7A671CE8F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9791" y="761580"/>
            <a:ext cx="1145238" cy="101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3298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1253-7DC5-0F41-81B3-634B6322B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352" y="441808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ontserrat" pitchFamily="2" charset="77"/>
              </a:rPr>
              <a:t>The Other Techs</a:t>
            </a:r>
            <a:br>
              <a:rPr lang="en-SG" sz="4000" dirty="0"/>
            </a:br>
            <a:endParaRPr lang="en-US" sz="40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CFD5A418-C056-2945-8321-E7A31C9CA74A}"/>
              </a:ext>
            </a:extLst>
          </p:cNvPr>
          <p:cNvSpPr/>
          <p:nvPr/>
        </p:nvSpPr>
        <p:spPr>
          <a:xfrm>
            <a:off x="3073726" y="4077687"/>
            <a:ext cx="5605670" cy="1043609"/>
          </a:xfrm>
          <a:prstGeom prst="parallelogram">
            <a:avLst>
              <a:gd name="adj" fmla="val 209762"/>
            </a:avLst>
          </a:prstGeom>
          <a:solidFill>
            <a:srgbClr val="FDC00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Montserrat" pitchFamily="2" charset="77"/>
              </a:rPr>
              <a:t>Back</a:t>
            </a:r>
            <a:endParaRPr lang="en-US" sz="3600" dirty="0">
              <a:latin typeface="Montserrat" pitchFamily="2" charset="77"/>
            </a:endParaRPr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03FA8961-DF79-394D-BA61-40512C3F1E9B}"/>
              </a:ext>
            </a:extLst>
          </p:cNvPr>
          <p:cNvSpPr/>
          <p:nvPr/>
        </p:nvSpPr>
        <p:spPr>
          <a:xfrm>
            <a:off x="3073726" y="2120524"/>
            <a:ext cx="5605670" cy="1043609"/>
          </a:xfrm>
          <a:prstGeom prst="parallelogram">
            <a:avLst>
              <a:gd name="adj" fmla="val 209762"/>
            </a:avLst>
          </a:prstGeom>
          <a:solidFill>
            <a:srgbClr val="F0234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Montserrat" pitchFamily="2" charset="77"/>
              </a:rPr>
              <a:t>Front</a:t>
            </a:r>
            <a:endParaRPr lang="en-US" sz="3600" dirty="0">
              <a:latin typeface="Montserrat" pitchFamily="2" charset="77"/>
            </a:endParaRPr>
          </a:p>
        </p:txBody>
      </p:sp>
      <p:pic>
        <p:nvPicPr>
          <p:cNvPr id="1033" name="Picture 9" descr="Image result for nodejs png">
            <a:hlinkClick r:id="rId3"/>
            <a:extLst>
              <a:ext uri="{FF2B5EF4-FFF2-40B4-BE49-F238E27FC236}">
                <a16:creationId xmlns:a16="http://schemas.microsoft.com/office/drawing/2014/main" id="{1AD63856-346E-D141-A07F-FA98B8E8E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4130" y="770453"/>
            <a:ext cx="1855301" cy="1135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Image result for socket.io png">
            <a:hlinkClick r:id="rId5"/>
            <a:extLst>
              <a:ext uri="{FF2B5EF4-FFF2-40B4-BE49-F238E27FC236}">
                <a16:creationId xmlns:a16="http://schemas.microsoft.com/office/drawing/2014/main" id="{43800F4D-BD1D-414D-8FFB-DFC8A24F4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6872" y="3184841"/>
            <a:ext cx="818255" cy="81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Image result for python png">
            <a:hlinkClick r:id="rId7"/>
            <a:extLst>
              <a:ext uri="{FF2B5EF4-FFF2-40B4-BE49-F238E27FC236}">
                <a16:creationId xmlns:a16="http://schemas.microsoft.com/office/drawing/2014/main" id="{1689D0E4-3A0E-4942-911D-C1C6D9F6B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152" y="5369441"/>
            <a:ext cx="1093695" cy="1090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7A0612-9421-C248-85D5-1E57A43155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11050" y="5320719"/>
            <a:ext cx="1374285" cy="1374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DF2F72-C447-6644-B86A-C7481D12F69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92816" y="5185414"/>
            <a:ext cx="1482165" cy="14821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F32CE8-F680-DA46-9887-3586F5DB67EB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33965" y="1104590"/>
            <a:ext cx="2097650" cy="4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629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1253-7DC5-0F41-81B3-634B6322B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Montserrat" pitchFamily="2" charset="77"/>
              </a:rPr>
              <a:t>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5ABD2-5190-5A48-9C8F-F2ADAB29B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6707" y="3542553"/>
            <a:ext cx="2300348" cy="1015284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Montserrat" pitchFamily="2" charset="77"/>
                <a:ea typeface="Roboto" panose="02000000000000000000" pitchFamily="2" charset="0"/>
              </a:rPr>
              <a:t>Centralized  Platform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750AE41-7FCE-DA43-9369-3A7E67AFC2E7}"/>
              </a:ext>
            </a:extLst>
          </p:cNvPr>
          <p:cNvSpPr txBox="1">
            <a:spLocks/>
          </p:cNvSpPr>
          <p:nvPr/>
        </p:nvSpPr>
        <p:spPr>
          <a:xfrm>
            <a:off x="7274924" y="3419943"/>
            <a:ext cx="2810369" cy="12605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Montserrat" pitchFamily="2" charset="77"/>
                <a:ea typeface="Roboto" panose="02000000000000000000" pitchFamily="2" charset="0"/>
              </a:rPr>
              <a:t>Personalized User Experience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39A8847-A930-974F-A0A4-6AB5060C841E}"/>
              </a:ext>
            </a:extLst>
          </p:cNvPr>
          <p:cNvSpPr/>
          <p:nvPr/>
        </p:nvSpPr>
        <p:spPr>
          <a:xfrm>
            <a:off x="1052945" y="1842655"/>
            <a:ext cx="4320000" cy="43200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B298582-0392-094D-81DB-BE4AAB58F578}"/>
              </a:ext>
            </a:extLst>
          </p:cNvPr>
          <p:cNvSpPr/>
          <p:nvPr/>
        </p:nvSpPr>
        <p:spPr>
          <a:xfrm>
            <a:off x="6520108" y="1842655"/>
            <a:ext cx="4320000" cy="43200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548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1253-7DC5-0F41-81B3-634B6322B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750AE41-7FCE-DA43-9369-3A7E67AFC2E7}"/>
              </a:ext>
            </a:extLst>
          </p:cNvPr>
          <p:cNvSpPr txBox="1">
            <a:spLocks/>
          </p:cNvSpPr>
          <p:nvPr/>
        </p:nvSpPr>
        <p:spPr>
          <a:xfrm>
            <a:off x="7274924" y="3419943"/>
            <a:ext cx="2810369" cy="12605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Montserrat" pitchFamily="2" charset="77"/>
                <a:ea typeface="Roboto" panose="02000000000000000000" pitchFamily="2" charset="0"/>
              </a:rPr>
              <a:t>Personalized User Experience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B298582-0392-094D-81DB-BE4AAB58F578}"/>
              </a:ext>
            </a:extLst>
          </p:cNvPr>
          <p:cNvSpPr/>
          <p:nvPr/>
        </p:nvSpPr>
        <p:spPr>
          <a:xfrm>
            <a:off x="6520108" y="1842655"/>
            <a:ext cx="4320000" cy="43200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26D24F-8429-7940-9D9A-74D8701CDD96}"/>
              </a:ext>
            </a:extLst>
          </p:cNvPr>
          <p:cNvSpPr txBox="1"/>
          <p:nvPr/>
        </p:nvSpPr>
        <p:spPr>
          <a:xfrm>
            <a:off x="838200" y="2147455"/>
            <a:ext cx="54433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  <a:latin typeface="Montserrat" pitchFamily="2" charset="77"/>
              </a:rPr>
              <a:t>Imitates human interaction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  <a:latin typeface="Montserrat" pitchFamily="2" charset="77"/>
              </a:rPr>
              <a:t>Returns content based on the users issue</a:t>
            </a:r>
          </a:p>
        </p:txBody>
      </p:sp>
    </p:spTree>
    <p:extLst>
      <p:ext uri="{BB962C8B-B14F-4D97-AF65-F5344CB8AC3E}">
        <p14:creationId xmlns:p14="http://schemas.microsoft.com/office/powerpoint/2010/main" val="2022941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1253-7DC5-0F41-81B3-634B6322B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750AE41-7FCE-DA43-9369-3A7E67AFC2E7}"/>
              </a:ext>
            </a:extLst>
          </p:cNvPr>
          <p:cNvSpPr txBox="1">
            <a:spLocks/>
          </p:cNvSpPr>
          <p:nvPr/>
        </p:nvSpPr>
        <p:spPr>
          <a:xfrm>
            <a:off x="7274923" y="3588026"/>
            <a:ext cx="2810369" cy="12605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Montserrat" pitchFamily="2" charset="77"/>
                <a:ea typeface="Roboto" panose="02000000000000000000" pitchFamily="2" charset="0"/>
              </a:rPr>
              <a:t>Centralized Platform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B298582-0392-094D-81DB-BE4AAB58F578}"/>
              </a:ext>
            </a:extLst>
          </p:cNvPr>
          <p:cNvSpPr/>
          <p:nvPr/>
        </p:nvSpPr>
        <p:spPr>
          <a:xfrm>
            <a:off x="6520108" y="1842655"/>
            <a:ext cx="4320000" cy="43200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26D24F-8429-7940-9D9A-74D8701CDD96}"/>
              </a:ext>
            </a:extLst>
          </p:cNvPr>
          <p:cNvSpPr txBox="1"/>
          <p:nvPr/>
        </p:nvSpPr>
        <p:spPr>
          <a:xfrm>
            <a:off x="838200" y="2147455"/>
            <a:ext cx="54433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  <a:latin typeface="Montserrat" pitchFamily="2" charset="77"/>
              </a:rPr>
              <a:t>All resources are in one place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solidFill>
                  <a:schemeClr val="bg1"/>
                </a:solidFill>
                <a:latin typeface="Montserrat" pitchFamily="2" charset="77"/>
              </a:rPr>
              <a:t>Easy to navigate</a:t>
            </a:r>
          </a:p>
        </p:txBody>
      </p:sp>
    </p:spTree>
    <p:extLst>
      <p:ext uri="{BB962C8B-B14F-4D97-AF65-F5344CB8AC3E}">
        <p14:creationId xmlns:p14="http://schemas.microsoft.com/office/powerpoint/2010/main" val="3472760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1253-7DC5-0F41-81B3-634B6322B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394" y="655637"/>
            <a:ext cx="113538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" pitchFamily="2" charset="77"/>
              </a:rPr>
              <a:t>Next step – Make use of the data collected</a:t>
            </a:r>
            <a:br>
              <a:rPr lang="en-US" dirty="0">
                <a:solidFill>
                  <a:schemeClr val="bg1"/>
                </a:solidFill>
                <a:latin typeface="Montserrat" pitchFamily="2" charset="77"/>
              </a:rPr>
            </a:br>
            <a:endParaRPr lang="en-US" dirty="0">
              <a:solidFill>
                <a:schemeClr val="bg1"/>
              </a:solidFill>
              <a:latin typeface="Montserrat" pitchFamily="2" charset="77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43E2406-C75E-F34E-AFAE-CD892799A4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228198"/>
              </p:ext>
            </p:extLst>
          </p:nvPr>
        </p:nvGraphicFramePr>
        <p:xfrm>
          <a:off x="1078939" y="1390152"/>
          <a:ext cx="10034121" cy="40776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95506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1253-7DC5-0F41-81B3-634B6322B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394" y="655637"/>
            <a:ext cx="113538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" pitchFamily="2" charset="77"/>
              </a:rPr>
              <a:t>Next step – Scalability    </a:t>
            </a:r>
            <a:br>
              <a:rPr lang="en-US" dirty="0">
                <a:solidFill>
                  <a:schemeClr val="bg1"/>
                </a:solidFill>
                <a:latin typeface="Montserrat" pitchFamily="2" charset="77"/>
              </a:rPr>
            </a:br>
            <a:endParaRPr lang="en-US" dirty="0">
              <a:solidFill>
                <a:schemeClr val="bg1"/>
              </a:solidFill>
              <a:latin typeface="Montserrat" pitchFamily="2" charset="77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43E2406-C75E-F34E-AFAE-CD892799A4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1408650"/>
              </p:ext>
            </p:extLst>
          </p:nvPr>
        </p:nvGraphicFramePr>
        <p:xfrm>
          <a:off x="1078939" y="521198"/>
          <a:ext cx="10034121" cy="5815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Parallelogram 4">
            <a:extLst>
              <a:ext uri="{FF2B5EF4-FFF2-40B4-BE49-F238E27FC236}">
                <a16:creationId xmlns:a16="http://schemas.microsoft.com/office/drawing/2014/main" id="{E25A5733-93CF-3F46-8E57-60268919F28F}"/>
              </a:ext>
            </a:extLst>
          </p:cNvPr>
          <p:cNvSpPr/>
          <p:nvPr/>
        </p:nvSpPr>
        <p:spPr>
          <a:xfrm>
            <a:off x="1078939" y="3115391"/>
            <a:ext cx="5605670" cy="1043609"/>
          </a:xfrm>
          <a:prstGeom prst="parallelogram">
            <a:avLst>
              <a:gd name="adj" fmla="val 209762"/>
            </a:avLst>
          </a:prstGeom>
          <a:solidFill>
            <a:srgbClr val="F0234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Montserrat" pitchFamily="2" charset="77"/>
              </a:rPr>
              <a:t>Front-End</a:t>
            </a:r>
            <a:endParaRPr lang="en-US" sz="3600" dirty="0">
              <a:latin typeface="Montserrat" pitchFamily="2" charset="77"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4CC93A74-1DCB-6F4B-BCD9-AE0FB1692F7F}"/>
              </a:ext>
            </a:extLst>
          </p:cNvPr>
          <p:cNvSpPr/>
          <p:nvPr/>
        </p:nvSpPr>
        <p:spPr>
          <a:xfrm>
            <a:off x="5926957" y="3115390"/>
            <a:ext cx="5605670" cy="1043609"/>
          </a:xfrm>
          <a:prstGeom prst="parallelogram">
            <a:avLst>
              <a:gd name="adj" fmla="val 209762"/>
            </a:avLst>
          </a:prstGeom>
          <a:solidFill>
            <a:srgbClr val="FDC00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Montserrat" pitchFamily="2" charset="77"/>
              </a:rPr>
              <a:t>Back-End</a:t>
            </a:r>
            <a:endParaRPr lang="en-US" sz="3600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49894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1122B-1B9D-0C41-878C-BDED64E710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80107"/>
            <a:ext cx="9144000" cy="2387600"/>
          </a:xfrm>
        </p:spPr>
        <p:txBody>
          <a:bodyPr>
            <a:normAutofit/>
          </a:bodyPr>
          <a:lstStyle/>
          <a:p>
            <a:br>
              <a:rPr lang="en-US" sz="6600" dirty="0">
                <a:solidFill>
                  <a:schemeClr val="bg1"/>
                </a:solidFill>
              </a:rPr>
            </a:br>
            <a:r>
              <a:rPr lang="en-US" sz="6600" dirty="0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E04E66-A2CC-9643-A62A-574EDAA5AB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10" descr="Image result for patrick spongebob png">
            <a:extLst>
              <a:ext uri="{FF2B5EF4-FFF2-40B4-BE49-F238E27FC236}">
                <a16:creationId xmlns:a16="http://schemas.microsoft.com/office/drawing/2014/main" id="{79A99906-8767-4943-AA84-1FEDA04F7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921" y="3679781"/>
            <a:ext cx="1500094" cy="1633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2" descr="Image result for mr krabs png">
            <a:extLst>
              <a:ext uri="{FF2B5EF4-FFF2-40B4-BE49-F238E27FC236}">
                <a16:creationId xmlns:a16="http://schemas.microsoft.com/office/drawing/2014/main" id="{27D8C576-F5AB-2540-85AF-4C01E82B6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146" y="3716549"/>
            <a:ext cx="1546826" cy="1633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4" descr="Image result for squidward tentacles png">
            <a:extLst>
              <a:ext uri="{FF2B5EF4-FFF2-40B4-BE49-F238E27FC236}">
                <a16:creationId xmlns:a16="http://schemas.microsoft.com/office/drawing/2014/main" id="{79B6936C-B5E0-D847-87DB-04ACBF27F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1424" y="3747376"/>
            <a:ext cx="1126860" cy="1571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6" descr="Image result for spongebob squarepants png">
            <a:extLst>
              <a:ext uri="{FF2B5EF4-FFF2-40B4-BE49-F238E27FC236}">
                <a16:creationId xmlns:a16="http://schemas.microsoft.com/office/drawing/2014/main" id="{FA26F3CC-E0A7-5C41-B386-D91AB9D5F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4495" y="3948569"/>
            <a:ext cx="1721406" cy="1443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0" descr="Image result for plankton png">
            <a:extLst>
              <a:ext uri="{FF2B5EF4-FFF2-40B4-BE49-F238E27FC236}">
                <a16:creationId xmlns:a16="http://schemas.microsoft.com/office/drawing/2014/main" id="{308505A3-EE0B-0B40-80EF-1FC3191A5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31505" y="3666160"/>
            <a:ext cx="1270963" cy="1698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2" descr="Image result for gary png">
            <a:extLst>
              <a:ext uri="{FF2B5EF4-FFF2-40B4-BE49-F238E27FC236}">
                <a16:creationId xmlns:a16="http://schemas.microsoft.com/office/drawing/2014/main" id="{95D37871-BE17-2D45-85CC-7A671CE8F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2676" y="4299722"/>
            <a:ext cx="1145238" cy="101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3715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1253-7DC5-0F41-81B3-634B6322B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Montserrat" pitchFamily="2" charset="77"/>
              </a:rPr>
              <a:t>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B434DD-A077-7D4B-8E4C-DF4FD3F345EC}"/>
              </a:ext>
            </a:extLst>
          </p:cNvPr>
          <p:cNvSpPr txBox="1"/>
          <p:nvPr/>
        </p:nvSpPr>
        <p:spPr>
          <a:xfrm>
            <a:off x="838200" y="1981200"/>
            <a:ext cx="989511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ontserrat" pitchFamily="2" charset="77"/>
              </a:rPr>
              <a:t>The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ontserrat" pitchFamily="2" charset="77"/>
              </a:rPr>
              <a:t>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ontserrat" pitchFamily="2" charset="77"/>
              </a:rPr>
              <a:t>The tech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Montserrat" pitchFamily="2" charset="77"/>
              </a:rPr>
              <a:t>Next 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433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1253-7DC5-0F41-81B3-634B6322B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0314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Montserrat" pitchFamily="2" charset="77"/>
              </a:rPr>
              <a:t>1st Problem – User Experience </a:t>
            </a:r>
          </a:p>
        </p:txBody>
      </p:sp>
    </p:spTree>
    <p:extLst>
      <p:ext uri="{BB962C8B-B14F-4D97-AF65-F5344CB8AC3E}">
        <p14:creationId xmlns:p14="http://schemas.microsoft.com/office/powerpoint/2010/main" val="2780832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1253-7DC5-0F41-81B3-634B6322B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Montserrat" pitchFamily="2" charset="77"/>
              </a:rPr>
              <a:t>The Problem</a:t>
            </a:r>
            <a:endParaRPr lang="en-US" dirty="0">
              <a:solidFill>
                <a:schemeClr val="bg1"/>
              </a:solidFill>
              <a:latin typeface="Montserrat" pitchFamily="2" charset="77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AA7F98B-5F8C-0041-A7D2-E1348A319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647" y="-3"/>
            <a:ext cx="12204309" cy="895696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0BF687F-A375-D54E-9B01-5D80E0C85D0C}"/>
              </a:ext>
            </a:extLst>
          </p:cNvPr>
          <p:cNvSpPr/>
          <p:nvPr/>
        </p:nvSpPr>
        <p:spPr>
          <a:xfrm>
            <a:off x="179079" y="724658"/>
            <a:ext cx="11824855" cy="306611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76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1253-7DC5-0F41-81B3-634B6322B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43489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Montserrat" pitchFamily="2" charset="77"/>
              </a:rPr>
              <a:t>2nd Problem - Personalization</a:t>
            </a:r>
          </a:p>
        </p:txBody>
      </p:sp>
    </p:spTree>
    <p:extLst>
      <p:ext uri="{BB962C8B-B14F-4D97-AF65-F5344CB8AC3E}">
        <p14:creationId xmlns:p14="http://schemas.microsoft.com/office/powerpoint/2010/main" val="183354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7C0970-DE92-EA43-B70B-48C051B98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8241323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D3236D5-72BA-E145-8550-E1B873740003}"/>
              </a:ext>
            </a:extLst>
          </p:cNvPr>
          <p:cNvSpPr/>
          <p:nvPr/>
        </p:nvSpPr>
        <p:spPr>
          <a:xfrm>
            <a:off x="7618051" y="2173162"/>
            <a:ext cx="4450977" cy="458544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37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1253-7DC5-0F41-81B3-634B6322B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Montserrat" pitchFamily="2" charset="77"/>
              </a:rPr>
              <a:t>The Solution</a:t>
            </a:r>
          </a:p>
        </p:txBody>
      </p:sp>
      <p:pic>
        <p:nvPicPr>
          <p:cNvPr id="9" name="Picture 2" descr="Image result for the mix png">
            <a:extLst>
              <a:ext uri="{FF2B5EF4-FFF2-40B4-BE49-F238E27FC236}">
                <a16:creationId xmlns:a16="http://schemas.microsoft.com/office/drawing/2014/main" id="{51ECD851-7982-E845-B906-72C683C158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838200" y="1789530"/>
            <a:ext cx="5464894" cy="327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E9B874E-FD67-D944-8CFC-8FA6383AE44D}"/>
              </a:ext>
            </a:extLst>
          </p:cNvPr>
          <p:cNvSpPr txBox="1"/>
          <p:nvPr/>
        </p:nvSpPr>
        <p:spPr>
          <a:xfrm>
            <a:off x="6208734" y="3211454"/>
            <a:ext cx="54648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badi" panose="020F0502020204030204" pitchFamily="34" charset="0"/>
                <a:ea typeface="Microsoft YaHei" panose="020B0503020204020204" pitchFamily="34" charset="-122"/>
                <a:cs typeface="Abadi" panose="020F0502020204030204" pitchFamily="34" charset="0"/>
              </a:rPr>
              <a:t>ChatBot</a:t>
            </a:r>
            <a:endParaRPr lang="en-US" sz="9600" dirty="0">
              <a:solidFill>
                <a:schemeClr val="accent4">
                  <a:lumMod val="60000"/>
                  <a:lumOff val="40000"/>
                </a:schemeClr>
              </a:solidFill>
              <a:latin typeface="Abadi" panose="020F0502020204030204" pitchFamily="34" charset="0"/>
              <a:ea typeface="Microsoft YaHei" panose="020B0503020204020204" pitchFamily="34" charset="-122"/>
              <a:cs typeface="Abad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483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8BFA28A-71FF-A343-B092-63F96AB48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12192000" cy="707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729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7" descr="Image result for dialogflow png">
            <a:hlinkClick r:id="rId3"/>
            <a:extLst>
              <a:ext uri="{FF2B5EF4-FFF2-40B4-BE49-F238E27FC236}">
                <a16:creationId xmlns:a16="http://schemas.microsoft.com/office/drawing/2014/main" id="{1F86D978-E489-5D49-92ED-EC80107AD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478" y="5847234"/>
            <a:ext cx="3329043" cy="882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F880EF2-DF79-4D9D-8F11-E91D48C79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rgbClr val="FF8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DB7D53-CC5D-374D-BC1E-BB907158B4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143" y="128570"/>
            <a:ext cx="8128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9" name="Picture 2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E93F95A-8677-934F-9759-8BF534587A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5891" y="1079293"/>
            <a:ext cx="5769413" cy="45719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22442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450</Words>
  <Application>Microsoft Macintosh PowerPoint</Application>
  <PresentationFormat>Widescreen</PresentationFormat>
  <Paragraphs>87</Paragraphs>
  <Slides>16</Slides>
  <Notes>14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Microsoft YaHei</vt:lpstr>
      <vt:lpstr>Montserrat</vt:lpstr>
      <vt:lpstr>Abadi</vt:lpstr>
      <vt:lpstr>Arial</vt:lpstr>
      <vt:lpstr>Calibri</vt:lpstr>
      <vt:lpstr>Calibri Light</vt:lpstr>
      <vt:lpstr>Roboto</vt:lpstr>
      <vt:lpstr>Office Theme</vt:lpstr>
      <vt:lpstr>Patrick Wu Shawn Tan George Millo Ashly Lau Joel Ngana Paulina Kulyte</vt:lpstr>
      <vt:lpstr>Outline</vt:lpstr>
      <vt:lpstr>1st Problem – User Experience </vt:lpstr>
      <vt:lpstr>The Problem</vt:lpstr>
      <vt:lpstr>2nd Problem - Personalization</vt:lpstr>
      <vt:lpstr>PowerPoint Presentation</vt:lpstr>
      <vt:lpstr>The Solution</vt:lpstr>
      <vt:lpstr>PowerPoint Presentation</vt:lpstr>
      <vt:lpstr>PowerPoint Presentation</vt:lpstr>
      <vt:lpstr>The Other Techs </vt:lpstr>
      <vt:lpstr>The Solution</vt:lpstr>
      <vt:lpstr>PowerPoint Presentation</vt:lpstr>
      <vt:lpstr>PowerPoint Presentation</vt:lpstr>
      <vt:lpstr>Next step – Make use of the data collected </vt:lpstr>
      <vt:lpstr>Next step – Scalability     </vt:lpstr>
      <vt:lpstr>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Patrick Wu Shawn Tan George Millo Ashly Lau Joel Ngana Paulina Kulyte</dc:title>
  <dc:creator>Wu, Patrick</dc:creator>
  <cp:lastModifiedBy>Wu, Patrick</cp:lastModifiedBy>
  <cp:revision>5</cp:revision>
  <dcterms:created xsi:type="dcterms:W3CDTF">2018-11-10T11:15:35Z</dcterms:created>
  <dcterms:modified xsi:type="dcterms:W3CDTF">2018-11-10T11:42:51Z</dcterms:modified>
</cp:coreProperties>
</file>